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2" r:id="rId7"/>
    <p:sldId id="263" r:id="rId8"/>
  </p:sldIdLst>
  <p:sldSz cx="14630400" cy="8229600"/>
  <p:notesSz cx="8229600" cy="14630400"/>
  <p:embeddedFontLst>
    <p:embeddedFont>
      <p:font typeface="Calibri" panose="020F0502020204030204" pitchFamily="34" charset="0"/>
      <p:regular r:id="rId10"/>
      <p:bold r:id="rId11"/>
      <p:italic r:id="rId12"/>
      <p:boldItalic r:id="rId13"/>
    </p:embeddedFont>
    <p:embeddedFont>
      <p:font typeface="Franklin Gothic Book" panose="020B0503020102020204" pitchFamily="34" charset="0"/>
      <p:regular r:id="rId14"/>
      <p:italic r:id="rId15"/>
    </p:embeddedFont>
    <p:embeddedFont>
      <p:font typeface="Fraunces Extra Bold" pitchFamily="2" charset="77"/>
      <p:regular r:id="rId16"/>
      <p:italic r:id="rId17"/>
    </p:embeddedFont>
    <p:embeddedFont>
      <p:font typeface="Nobile" panose="02000503050000020004" pitchFamily="2"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10"/>
  </p:normalViewPr>
  <p:slideViewPr>
    <p:cSldViewPr snapToGrid="0" snapToObjects="1">
      <p:cViewPr varScale="1">
        <p:scale>
          <a:sx n="75" d="100"/>
          <a:sy n="75" d="100"/>
        </p:scale>
        <p:origin x="184" y="5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6913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29753"/>
            <a:ext cx="7556421" cy="2126337"/>
          </a:xfrm>
          <a:prstGeom prst="rect">
            <a:avLst/>
          </a:prstGeom>
          <a:noFill/>
          <a:ln/>
        </p:spPr>
        <p:txBody>
          <a:bodyPr wrap="square" lIns="0" tIns="0" rIns="0" bIns="0" rtlCol="0" anchor="t"/>
          <a:lstStyle/>
          <a:p>
            <a:pPr marL="0" indent="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MLSA Full Stack Web Development: Weather App &amp; Personal Website</a:t>
            </a:r>
            <a:endParaRPr lang="en-US" sz="4450" dirty="0"/>
          </a:p>
        </p:txBody>
      </p:sp>
      <p:sp>
        <p:nvSpPr>
          <p:cNvPr id="4" name="Text 1"/>
          <p:cNvSpPr/>
          <p:nvPr/>
        </p:nvSpPr>
        <p:spPr>
          <a:xfrm>
            <a:off x="793790" y="4296251"/>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405449"/>
                </a:solidFill>
                <a:latin typeface="Nobile" pitchFamily="34" charset="0"/>
                <a:ea typeface="Nobile" pitchFamily="34" charset="-122"/>
                <a:cs typeface="Nobile" pitchFamily="34" charset="-120"/>
              </a:rPr>
              <a:t>Welcome! This presentation showcases two projects built using HTML, CSS, and JavaScript: a functional weather application and a visually appealing personal website. These projects demonstrate my skills in web development.</a:t>
            </a:r>
            <a:endParaRPr lang="en-US" sz="1750" dirty="0"/>
          </a:p>
        </p:txBody>
      </p:sp>
      <p:sp>
        <p:nvSpPr>
          <p:cNvPr id="5" name="Shape 2"/>
          <p:cNvSpPr/>
          <p:nvPr/>
        </p:nvSpPr>
        <p:spPr>
          <a:xfrm>
            <a:off x="793790" y="6019919"/>
            <a:ext cx="362903" cy="362903"/>
          </a:xfrm>
          <a:prstGeom prst="roundRect">
            <a:avLst>
              <a:gd name="adj" fmla="val 25194296"/>
            </a:avLst>
          </a:prstGeom>
          <a:noFill/>
          <a:ln w="7620">
            <a:solidFill>
              <a:srgbClr val="FFFFFF"/>
            </a:solidFill>
            <a:prstDash val="solid"/>
          </a:ln>
        </p:spPr>
      </p:sp>
      <p:sp>
        <p:nvSpPr>
          <p:cNvPr id="7" name="Text 3"/>
          <p:cNvSpPr/>
          <p:nvPr/>
        </p:nvSpPr>
        <p:spPr>
          <a:xfrm>
            <a:off x="793791" y="6003012"/>
            <a:ext cx="2568388" cy="396835"/>
          </a:xfrm>
          <a:prstGeom prst="rect">
            <a:avLst/>
          </a:prstGeom>
          <a:noFill/>
          <a:ln/>
        </p:spPr>
        <p:txBody>
          <a:bodyPr wrap="none" lIns="0" tIns="0" rIns="0" bIns="0" rtlCol="0" anchor="t"/>
          <a:lstStyle/>
          <a:p>
            <a:pPr marL="0" indent="0" algn="l">
              <a:lnSpc>
                <a:spcPts val="3100"/>
              </a:lnSpc>
              <a:buNone/>
            </a:pPr>
            <a:r>
              <a:rPr lang="en-US" sz="2200" b="1" dirty="0">
                <a:solidFill>
                  <a:srgbClr val="405449"/>
                </a:solidFill>
                <a:latin typeface="Nobile Bold" pitchFamily="34" charset="0"/>
                <a:ea typeface="Nobile Bold" pitchFamily="34" charset="-122"/>
                <a:cs typeface="Nobile Bold" pitchFamily="34" charset="-120"/>
              </a:rPr>
              <a:t>By Rachit Agarwal</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822609"/>
            <a:ext cx="13042821" cy="1417558"/>
          </a:xfrm>
          <a:prstGeom prst="rect">
            <a:avLst/>
          </a:prstGeom>
          <a:noFill/>
          <a:ln/>
        </p:spPr>
        <p:txBody>
          <a:bodyPr wrap="square" lIns="0" tIns="0" rIns="0" bIns="0" rtlCol="0" anchor="t"/>
          <a:lstStyle/>
          <a:p>
            <a:pPr marL="0" indent="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HTML, CSS, and JavaScript: A Collaborative Trio</a:t>
            </a:r>
            <a:endParaRPr lang="en-US" sz="4450" dirty="0"/>
          </a:p>
        </p:txBody>
      </p:sp>
      <p:sp>
        <p:nvSpPr>
          <p:cNvPr id="3" name="Text 1"/>
          <p:cNvSpPr/>
          <p:nvPr/>
        </p:nvSpPr>
        <p:spPr>
          <a:xfrm>
            <a:off x="793790" y="3807143"/>
            <a:ext cx="3083123" cy="354330"/>
          </a:xfrm>
          <a:prstGeom prst="rect">
            <a:avLst/>
          </a:prstGeom>
          <a:noFill/>
          <a:ln/>
        </p:spPr>
        <p:txBody>
          <a:bodyPr wrap="none" lIns="0" tIns="0" rIns="0" bIns="0" rtlCol="0" anchor="t"/>
          <a:lstStyle/>
          <a:p>
            <a:pPr marL="0" indent="0">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HTML: The Structure</a:t>
            </a:r>
            <a:endParaRPr lang="en-US" sz="2200" dirty="0"/>
          </a:p>
        </p:txBody>
      </p:sp>
      <p:sp>
        <p:nvSpPr>
          <p:cNvPr id="4" name="Text 2"/>
          <p:cNvSpPr/>
          <p:nvPr/>
        </p:nvSpPr>
        <p:spPr>
          <a:xfrm>
            <a:off x="793790" y="438828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405449"/>
                </a:solidFill>
                <a:latin typeface="Nobile" pitchFamily="34" charset="0"/>
                <a:ea typeface="Nobile" pitchFamily="34" charset="-122"/>
                <a:cs typeface="Nobile" pitchFamily="34" charset="-120"/>
              </a:rPr>
              <a:t>Provides the fundamental structure and content of the webpage, using elements like headings, paragraphs, and images. It's the skeletal framework.</a:t>
            </a:r>
            <a:endParaRPr lang="en-US" sz="1750" dirty="0"/>
          </a:p>
        </p:txBody>
      </p:sp>
      <p:sp>
        <p:nvSpPr>
          <p:cNvPr id="5" name="Text 3"/>
          <p:cNvSpPr/>
          <p:nvPr/>
        </p:nvSpPr>
        <p:spPr>
          <a:xfrm>
            <a:off x="5332928" y="3807143"/>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CSS: The Styling</a:t>
            </a:r>
            <a:endParaRPr lang="en-US" sz="2200" dirty="0"/>
          </a:p>
        </p:txBody>
      </p:sp>
      <p:sp>
        <p:nvSpPr>
          <p:cNvPr id="6" name="Text 4"/>
          <p:cNvSpPr/>
          <p:nvPr/>
        </p:nvSpPr>
        <p:spPr>
          <a:xfrm>
            <a:off x="5332928" y="438828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405449"/>
                </a:solidFill>
                <a:latin typeface="Nobile" pitchFamily="34" charset="0"/>
                <a:ea typeface="Nobile" pitchFamily="34" charset="-122"/>
                <a:cs typeface="Nobile" pitchFamily="34" charset="-120"/>
              </a:rPr>
              <a:t>Handles the visual presentation, including colors, fonts, layout, and responsiveness. It's the aesthetic skin.</a:t>
            </a:r>
            <a:endParaRPr lang="en-US" sz="1750" dirty="0"/>
          </a:p>
        </p:txBody>
      </p:sp>
      <p:sp>
        <p:nvSpPr>
          <p:cNvPr id="7" name="Text 5"/>
          <p:cNvSpPr/>
          <p:nvPr/>
        </p:nvSpPr>
        <p:spPr>
          <a:xfrm>
            <a:off x="9872067" y="3807143"/>
            <a:ext cx="3978116" cy="708660"/>
          </a:xfrm>
          <a:prstGeom prst="rect">
            <a:avLst/>
          </a:prstGeom>
          <a:noFill/>
          <a:ln/>
        </p:spPr>
        <p:txBody>
          <a:bodyPr wrap="square" lIns="0" tIns="0" rIns="0" bIns="0" rtlCol="0" anchor="t"/>
          <a:lstStyle/>
          <a:p>
            <a:pPr marL="0" indent="0">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JavaScript: The Interactivity</a:t>
            </a:r>
            <a:endParaRPr lang="en-US" sz="2200" dirty="0"/>
          </a:p>
        </p:txBody>
      </p:sp>
      <p:sp>
        <p:nvSpPr>
          <p:cNvPr id="8" name="Text 6"/>
          <p:cNvSpPr/>
          <p:nvPr/>
        </p:nvSpPr>
        <p:spPr>
          <a:xfrm>
            <a:off x="9872067" y="474261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405449"/>
                </a:solidFill>
                <a:latin typeface="Nobile" pitchFamily="34" charset="0"/>
                <a:ea typeface="Nobile" pitchFamily="34" charset="-122"/>
                <a:cs typeface="Nobile" pitchFamily="34" charset="-120"/>
              </a:rPr>
              <a:t>Adds dynamic behavior and interactivity, enabling features like user input, animations, and data fetching. It's the brain and muscle.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793790" y="726877"/>
            <a:ext cx="7556421" cy="1417558"/>
          </a:xfrm>
          <a:prstGeom prst="rect">
            <a:avLst/>
          </a:prstGeom>
          <a:noFill/>
          <a:ln/>
        </p:spPr>
        <p:txBody>
          <a:bodyPr wrap="square" lIns="0" tIns="0" rIns="0" bIns="0" rtlCol="0" anchor="t"/>
          <a:lstStyle/>
          <a:p>
            <a:pPr marL="0" indent="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Key Features of the Weather App</a:t>
            </a:r>
            <a:endParaRPr lang="en-US" sz="4450" dirty="0"/>
          </a:p>
        </p:txBody>
      </p:sp>
      <p:sp>
        <p:nvSpPr>
          <p:cNvPr id="4" name="Shape 1"/>
          <p:cNvSpPr/>
          <p:nvPr/>
        </p:nvSpPr>
        <p:spPr>
          <a:xfrm>
            <a:off x="378976" y="2386122"/>
            <a:ext cx="3664863" cy="3001804"/>
          </a:xfrm>
          <a:prstGeom prst="roundRect">
            <a:avLst>
              <a:gd name="adj" fmla="val 8521"/>
            </a:avLst>
          </a:prstGeom>
          <a:solidFill>
            <a:srgbClr val="E8F3E8"/>
          </a:solidFill>
          <a:ln/>
        </p:spPr>
      </p:sp>
      <p:sp>
        <p:nvSpPr>
          <p:cNvPr id="5" name="Text 2"/>
          <p:cNvSpPr/>
          <p:nvPr/>
        </p:nvSpPr>
        <p:spPr>
          <a:xfrm>
            <a:off x="1020604" y="271141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Current Conditions</a:t>
            </a:r>
            <a:endParaRPr lang="en-US" sz="2200" dirty="0"/>
          </a:p>
        </p:txBody>
      </p:sp>
      <p:sp>
        <p:nvSpPr>
          <p:cNvPr id="6" name="Text 3"/>
          <p:cNvSpPr/>
          <p:nvPr/>
        </p:nvSpPr>
        <p:spPr>
          <a:xfrm>
            <a:off x="618978" y="3201829"/>
            <a:ext cx="3236861" cy="1398306"/>
          </a:xfrm>
          <a:prstGeom prst="rect">
            <a:avLst/>
          </a:prstGeom>
          <a:noFill/>
          <a:ln/>
        </p:spPr>
        <p:txBody>
          <a:bodyPr wrap="square" lIns="0" tIns="0" rIns="0" bIns="0" rtlCol="0" anchor="t"/>
          <a:lstStyle/>
          <a:p>
            <a:pPr marL="0" indent="0">
              <a:lnSpc>
                <a:spcPts val="2850"/>
              </a:lnSpc>
              <a:buNone/>
            </a:pPr>
            <a:r>
              <a:rPr lang="en-US" sz="1750" dirty="0">
                <a:solidFill>
                  <a:srgbClr val="405449"/>
                </a:solidFill>
                <a:latin typeface="Nobile" pitchFamily="34" charset="0"/>
                <a:ea typeface="Nobile" pitchFamily="34" charset="-122"/>
                <a:cs typeface="Nobile" pitchFamily="34" charset="-120"/>
              </a:rPr>
              <a:t>Displays real-time temperature and conditions.</a:t>
            </a:r>
          </a:p>
          <a:p>
            <a:pPr marL="0" indent="0">
              <a:lnSpc>
                <a:spcPts val="2850"/>
              </a:lnSpc>
              <a:buNone/>
            </a:pPr>
            <a:r>
              <a:rPr lang="en-US" sz="1750" dirty="0">
                <a:solidFill>
                  <a:srgbClr val="405449"/>
                </a:solidFill>
                <a:latin typeface="Nobile" pitchFamily="34" charset="0"/>
              </a:rPr>
              <a:t>When you enter City name it tells its temperature and Gives its description.</a:t>
            </a:r>
            <a:endParaRPr lang="en-US" sz="1750" dirty="0"/>
          </a:p>
        </p:txBody>
      </p:sp>
      <p:pic>
        <p:nvPicPr>
          <p:cNvPr id="17" name="Picture 16">
            <a:extLst>
              <a:ext uri="{FF2B5EF4-FFF2-40B4-BE49-F238E27FC236}">
                <a16:creationId xmlns:a16="http://schemas.microsoft.com/office/drawing/2014/main" id="{F73C32A6-221F-5DE3-3576-7F1F70CC4131}"/>
              </a:ext>
            </a:extLst>
          </p:cNvPr>
          <p:cNvPicPr>
            <a:picLocks noChangeAspect="1"/>
          </p:cNvPicPr>
          <p:nvPr/>
        </p:nvPicPr>
        <p:blipFill>
          <a:blip r:embed="rId3"/>
          <a:stretch>
            <a:fillRect/>
          </a:stretch>
        </p:blipFill>
        <p:spPr>
          <a:xfrm>
            <a:off x="4231839" y="2144435"/>
            <a:ext cx="10255347" cy="602186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670560" y="563642"/>
            <a:ext cx="6068907" cy="612934"/>
          </a:xfrm>
          <a:prstGeom prst="rect">
            <a:avLst/>
          </a:prstGeom>
          <a:noFill/>
          <a:ln/>
        </p:spPr>
        <p:txBody>
          <a:bodyPr wrap="none" lIns="0" tIns="0" rIns="0" bIns="0" rtlCol="0" anchor="t"/>
          <a:lstStyle/>
          <a:p>
            <a:pPr marL="0" indent="0">
              <a:lnSpc>
                <a:spcPts val="4700"/>
              </a:lnSpc>
              <a:buNone/>
            </a:pPr>
            <a:r>
              <a:rPr lang="en-US" sz="3750" b="1" dirty="0">
                <a:solidFill>
                  <a:srgbClr val="3B4540"/>
                </a:solidFill>
                <a:latin typeface="Fraunces Extra Bold" pitchFamily="34" charset="0"/>
                <a:ea typeface="Fraunces Extra Bold" pitchFamily="34" charset="-122"/>
                <a:cs typeface="Fraunces Extra Bold" pitchFamily="34" charset="-120"/>
              </a:rPr>
              <a:t>Weather App Demonstration</a:t>
            </a:r>
            <a:endParaRPr lang="en-US" sz="3750" dirty="0"/>
          </a:p>
        </p:txBody>
      </p:sp>
      <p:sp>
        <p:nvSpPr>
          <p:cNvPr id="4" name="Shape 1"/>
          <p:cNvSpPr/>
          <p:nvPr/>
        </p:nvSpPr>
        <p:spPr>
          <a:xfrm>
            <a:off x="946428" y="1449586"/>
            <a:ext cx="22860" cy="6216372"/>
          </a:xfrm>
          <a:prstGeom prst="roundRect">
            <a:avLst>
              <a:gd name="adj" fmla="val 754336"/>
            </a:avLst>
          </a:prstGeom>
          <a:solidFill>
            <a:srgbClr val="CED9CE"/>
          </a:solidFill>
          <a:ln/>
        </p:spPr>
      </p:sp>
      <p:sp>
        <p:nvSpPr>
          <p:cNvPr id="24" name="Text 21"/>
          <p:cNvSpPr/>
          <p:nvPr/>
        </p:nvSpPr>
        <p:spPr>
          <a:xfrm>
            <a:off x="2011561" y="6861453"/>
            <a:ext cx="6461879" cy="612934"/>
          </a:xfrm>
          <a:prstGeom prst="rect">
            <a:avLst/>
          </a:prstGeom>
          <a:noFill/>
          <a:ln/>
        </p:spPr>
        <p:txBody>
          <a:bodyPr wrap="square" lIns="0" tIns="0" rIns="0" bIns="0" rtlCol="0" anchor="t"/>
          <a:lstStyle/>
          <a:p>
            <a:pPr marL="0" indent="0" algn="l">
              <a:lnSpc>
                <a:spcPts val="2400"/>
              </a:lnSpc>
              <a:buNone/>
            </a:pPr>
            <a:endParaRPr lang="en-US" sz="1500" dirty="0"/>
          </a:p>
        </p:txBody>
      </p:sp>
      <p:sp>
        <p:nvSpPr>
          <p:cNvPr id="25" name="TextBox 24">
            <a:extLst>
              <a:ext uri="{FF2B5EF4-FFF2-40B4-BE49-F238E27FC236}">
                <a16:creationId xmlns:a16="http://schemas.microsoft.com/office/drawing/2014/main" id="{E8696C0C-F734-15B9-3AEC-7756A0C9C1D7}"/>
              </a:ext>
            </a:extLst>
          </p:cNvPr>
          <p:cNvSpPr txBox="1"/>
          <p:nvPr/>
        </p:nvSpPr>
        <p:spPr>
          <a:xfrm>
            <a:off x="1337733" y="1540932"/>
            <a:ext cx="5140961" cy="4801314"/>
          </a:xfrm>
          <a:prstGeom prst="rect">
            <a:avLst/>
          </a:prstGeom>
          <a:noFill/>
        </p:spPr>
        <p:txBody>
          <a:bodyPr wrap="square" rtlCol="0">
            <a:spAutoFit/>
          </a:bodyPr>
          <a:lstStyle/>
          <a:p>
            <a:r>
              <a:rPr lang="en-IN" sz="2400" dirty="0">
                <a:effectLst/>
                <a:latin typeface="TimesNewRomanPSMT"/>
              </a:rPr>
              <a:t>For my second project, I developed a weather web application that uses the </a:t>
            </a:r>
            <a:r>
              <a:rPr lang="en-IN" sz="2400" dirty="0" err="1">
                <a:effectLst/>
                <a:latin typeface="TimesNewRomanPSMT"/>
              </a:rPr>
              <a:t>OpenWeather</a:t>
            </a:r>
            <a:r>
              <a:rPr lang="en-IN" sz="2400" dirty="0">
                <a:effectLst/>
                <a:latin typeface="TimesNewRomanPSMT"/>
              </a:rPr>
              <a:t> API. In this project, I used HTML, CSS, and JavaScript to allow users to enter a location and get real-time weather information. The app displays current temperatures, weather conditions, and forecasts. Working on this project helped me learn how to connect to APIs and handle data, making my JavaScript skills much stronger. </a:t>
            </a:r>
            <a:endParaRPr lang="en-IN" sz="2400" dirty="0"/>
          </a:p>
          <a:p>
            <a:endParaRPr lang="en-US" dirty="0"/>
          </a:p>
        </p:txBody>
      </p:sp>
      <p:pic>
        <p:nvPicPr>
          <p:cNvPr id="27" name="Picture 26">
            <a:extLst>
              <a:ext uri="{FF2B5EF4-FFF2-40B4-BE49-F238E27FC236}">
                <a16:creationId xmlns:a16="http://schemas.microsoft.com/office/drawing/2014/main" id="{B7B70B99-040E-7D86-EF64-C68B88B348FB}"/>
              </a:ext>
            </a:extLst>
          </p:cNvPr>
          <p:cNvPicPr>
            <a:picLocks noChangeAspect="1"/>
          </p:cNvPicPr>
          <p:nvPr/>
        </p:nvPicPr>
        <p:blipFill>
          <a:blip r:embed="rId3"/>
          <a:stretch>
            <a:fillRect/>
          </a:stretch>
        </p:blipFill>
        <p:spPr>
          <a:xfrm>
            <a:off x="6858000" y="118533"/>
            <a:ext cx="7772400" cy="811106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2794000" y="135468"/>
            <a:ext cx="10837333" cy="846665"/>
          </a:xfrm>
          <a:prstGeom prst="rect">
            <a:avLst/>
          </a:prstGeom>
          <a:noFill/>
          <a:ln/>
        </p:spPr>
        <p:txBody>
          <a:bodyPr wrap="none" lIns="0" tIns="0" rIns="0" bIns="0" rtlCol="0" anchor="t"/>
          <a:lstStyle/>
          <a:p>
            <a:pPr marL="0" indent="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Overview of the Personal Webpage</a:t>
            </a:r>
            <a:endParaRPr lang="en-US" sz="4450" dirty="0"/>
          </a:p>
        </p:txBody>
      </p:sp>
      <p:sp>
        <p:nvSpPr>
          <p:cNvPr id="4" name="Text 1"/>
          <p:cNvSpPr/>
          <p:nvPr/>
        </p:nvSpPr>
        <p:spPr>
          <a:xfrm>
            <a:off x="793790" y="5502950"/>
            <a:ext cx="2835235" cy="354330"/>
          </a:xfrm>
          <a:prstGeom prst="rect">
            <a:avLst/>
          </a:prstGeom>
          <a:noFill/>
          <a:ln/>
        </p:spPr>
        <p:txBody>
          <a:bodyPr wrap="none" lIns="0" tIns="0" rIns="0" bIns="0" rtlCol="0" anchor="t"/>
          <a:lstStyle/>
          <a:p>
            <a:pPr marL="0" indent="0" algn="l">
              <a:lnSpc>
                <a:spcPts val="2750"/>
              </a:lnSpc>
              <a:buNone/>
            </a:pPr>
            <a:r>
              <a:rPr lang="en-US" sz="2200" b="1" i="1" dirty="0">
                <a:solidFill>
                  <a:schemeClr val="accent6">
                    <a:lumMod val="50000"/>
                  </a:schemeClr>
                </a:solidFill>
                <a:latin typeface="Franklin Gothic Book" panose="020B0503020102020204" pitchFamily="34" charset="0"/>
              </a:rPr>
              <a:t>Profile Photo</a:t>
            </a:r>
          </a:p>
        </p:txBody>
      </p:sp>
      <p:sp>
        <p:nvSpPr>
          <p:cNvPr id="5" name="Text 2"/>
          <p:cNvSpPr/>
          <p:nvPr/>
        </p:nvSpPr>
        <p:spPr>
          <a:xfrm>
            <a:off x="793790" y="5993368"/>
            <a:ext cx="4120753"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rPr>
              <a:t>My profile photo image for better introducing me.</a:t>
            </a:r>
            <a:endParaRPr lang="en-US" sz="1750" dirty="0"/>
          </a:p>
        </p:txBody>
      </p:sp>
      <p:sp>
        <p:nvSpPr>
          <p:cNvPr id="7" name="Text 3"/>
          <p:cNvSpPr/>
          <p:nvPr/>
        </p:nvSpPr>
        <p:spPr>
          <a:xfrm>
            <a:off x="5254704" y="550306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About Me</a:t>
            </a:r>
            <a:endParaRPr lang="en-US" sz="2200" dirty="0"/>
          </a:p>
        </p:txBody>
      </p:sp>
      <p:sp>
        <p:nvSpPr>
          <p:cNvPr id="8" name="Text 4"/>
          <p:cNvSpPr/>
          <p:nvPr/>
        </p:nvSpPr>
        <p:spPr>
          <a:xfrm>
            <a:off x="5254704" y="5993487"/>
            <a:ext cx="4120872"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Highlights skills and experience. Engaging personal introduction.</a:t>
            </a:r>
            <a:endParaRPr lang="en-US" sz="1750" dirty="0"/>
          </a:p>
        </p:txBody>
      </p:sp>
      <p:sp>
        <p:nvSpPr>
          <p:cNvPr id="10" name="Text 5"/>
          <p:cNvSpPr/>
          <p:nvPr/>
        </p:nvSpPr>
        <p:spPr>
          <a:xfrm>
            <a:off x="9715738" y="550295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Contact</a:t>
            </a:r>
            <a:endParaRPr lang="en-US" sz="2200" dirty="0"/>
          </a:p>
        </p:txBody>
      </p:sp>
      <p:sp>
        <p:nvSpPr>
          <p:cNvPr id="11" name="Text 6"/>
          <p:cNvSpPr/>
          <p:nvPr/>
        </p:nvSpPr>
        <p:spPr>
          <a:xfrm>
            <a:off x="9715738" y="5993368"/>
            <a:ext cx="4120753"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rPr>
              <a:t>Gives my social media links like </a:t>
            </a:r>
            <a:r>
              <a:rPr lang="en-US" sz="1750" dirty="0" err="1">
                <a:solidFill>
                  <a:srgbClr val="405449"/>
                </a:solidFill>
                <a:latin typeface="Nobile" pitchFamily="34" charset="0"/>
              </a:rPr>
              <a:t>Linkedin</a:t>
            </a:r>
            <a:r>
              <a:rPr lang="en-US" sz="1750" dirty="0">
                <a:solidFill>
                  <a:srgbClr val="405449"/>
                </a:solidFill>
                <a:latin typeface="Nobile" pitchFamily="34" charset="0"/>
              </a:rPr>
              <a:t> , </a:t>
            </a:r>
            <a:r>
              <a:rPr lang="en-US" sz="1750" dirty="0" err="1">
                <a:solidFill>
                  <a:srgbClr val="405449"/>
                </a:solidFill>
                <a:latin typeface="Nobile" pitchFamily="34" charset="0"/>
              </a:rPr>
              <a:t>Github</a:t>
            </a:r>
            <a:r>
              <a:rPr lang="en-US" sz="1750" dirty="0">
                <a:solidFill>
                  <a:srgbClr val="405449"/>
                </a:solidFill>
                <a:latin typeface="Nobile" pitchFamily="34" charset="0"/>
              </a:rPr>
              <a:t> and more</a:t>
            </a:r>
            <a:endParaRPr lang="en-US" sz="1750" dirty="0"/>
          </a:p>
        </p:txBody>
      </p:sp>
      <p:pic>
        <p:nvPicPr>
          <p:cNvPr id="13" name="Picture 12">
            <a:extLst>
              <a:ext uri="{FF2B5EF4-FFF2-40B4-BE49-F238E27FC236}">
                <a16:creationId xmlns:a16="http://schemas.microsoft.com/office/drawing/2014/main" id="{53F05439-23BA-0E0C-24FC-5A2F257DA1EC}"/>
              </a:ext>
            </a:extLst>
          </p:cNvPr>
          <p:cNvPicPr>
            <a:picLocks noChangeAspect="1"/>
          </p:cNvPicPr>
          <p:nvPr/>
        </p:nvPicPr>
        <p:blipFill>
          <a:blip r:embed="rId3"/>
          <a:stretch>
            <a:fillRect/>
          </a:stretch>
        </p:blipFill>
        <p:spPr>
          <a:xfrm>
            <a:off x="3428940" y="982133"/>
            <a:ext cx="7772400" cy="418888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883212"/>
          </a:xfrm>
          <a:prstGeom prst="rect">
            <a:avLst/>
          </a:prstGeom>
        </p:spPr>
      </p:pic>
      <p:sp>
        <p:nvSpPr>
          <p:cNvPr id="3" name="Text 0"/>
          <p:cNvSpPr/>
          <p:nvPr/>
        </p:nvSpPr>
        <p:spPr>
          <a:xfrm>
            <a:off x="527209" y="2297549"/>
            <a:ext cx="6530340" cy="470654"/>
          </a:xfrm>
          <a:prstGeom prst="rect">
            <a:avLst/>
          </a:prstGeom>
          <a:noFill/>
          <a:ln/>
        </p:spPr>
        <p:txBody>
          <a:bodyPr wrap="none" lIns="0" tIns="0" rIns="0" bIns="0" rtlCol="0" anchor="t"/>
          <a:lstStyle/>
          <a:p>
            <a:pPr marL="0" indent="0">
              <a:lnSpc>
                <a:spcPts val="3700"/>
              </a:lnSpc>
              <a:buNone/>
            </a:pPr>
            <a:r>
              <a:rPr lang="en-US" sz="2950" b="1" dirty="0">
                <a:solidFill>
                  <a:srgbClr val="3B4540"/>
                </a:solidFill>
                <a:latin typeface="Fraunces Extra Bold" pitchFamily="34" charset="0"/>
                <a:ea typeface="Fraunces Extra Bold" pitchFamily="34" charset="-122"/>
                <a:cs typeface="Fraunces Extra Bold" pitchFamily="34" charset="-120"/>
              </a:rPr>
              <a:t>Personal Webpage Demonstration</a:t>
            </a:r>
            <a:endParaRPr lang="en-US" sz="2950" dirty="0"/>
          </a:p>
        </p:txBody>
      </p:sp>
      <p:pic>
        <p:nvPicPr>
          <p:cNvPr id="4" name="Image 1" descr="preencoded.png"/>
          <p:cNvPicPr>
            <a:picLocks noChangeAspect="1"/>
          </p:cNvPicPr>
          <p:nvPr/>
        </p:nvPicPr>
        <p:blipFill>
          <a:blip r:embed="rId4"/>
          <a:stretch>
            <a:fillRect/>
          </a:stretch>
        </p:blipFill>
        <p:spPr>
          <a:xfrm>
            <a:off x="527209" y="2994184"/>
            <a:ext cx="753189" cy="1205270"/>
          </a:xfrm>
          <a:prstGeom prst="rect">
            <a:avLst/>
          </a:prstGeom>
        </p:spPr>
      </p:pic>
      <p:sp>
        <p:nvSpPr>
          <p:cNvPr id="5" name="Text 1"/>
          <p:cNvSpPr/>
          <p:nvPr/>
        </p:nvSpPr>
        <p:spPr>
          <a:xfrm>
            <a:off x="1506379" y="3144798"/>
            <a:ext cx="1883212" cy="235387"/>
          </a:xfrm>
          <a:prstGeom prst="rect">
            <a:avLst/>
          </a:prstGeom>
          <a:noFill/>
          <a:ln/>
        </p:spPr>
        <p:txBody>
          <a:bodyPr wrap="none" lIns="0" tIns="0" rIns="0" bIns="0" rtlCol="0" anchor="t"/>
          <a:lstStyle/>
          <a:p>
            <a:pPr marL="0" indent="0" algn="l">
              <a:lnSpc>
                <a:spcPts val="1850"/>
              </a:lnSpc>
              <a:buNone/>
            </a:pPr>
            <a:r>
              <a:rPr lang="en-US" sz="1450" b="1" dirty="0">
                <a:solidFill>
                  <a:srgbClr val="405449"/>
                </a:solidFill>
                <a:latin typeface="Fraunces Extra Bold" pitchFamily="34" charset="0"/>
              </a:rPr>
              <a:t>Profile Photo</a:t>
            </a:r>
            <a:endParaRPr lang="en-US" sz="1450" dirty="0"/>
          </a:p>
        </p:txBody>
      </p:sp>
      <p:sp>
        <p:nvSpPr>
          <p:cNvPr id="6" name="Text 2"/>
          <p:cNvSpPr/>
          <p:nvPr/>
        </p:nvSpPr>
        <p:spPr>
          <a:xfrm>
            <a:off x="1506379" y="3470553"/>
            <a:ext cx="12596813" cy="240983"/>
          </a:xfrm>
          <a:prstGeom prst="rect">
            <a:avLst/>
          </a:prstGeom>
          <a:noFill/>
          <a:ln/>
        </p:spPr>
        <p:txBody>
          <a:bodyPr wrap="none" lIns="0" tIns="0" rIns="0" bIns="0" rtlCol="0" anchor="t"/>
          <a:lstStyle/>
          <a:p>
            <a:pPr>
              <a:lnSpc>
                <a:spcPts val="1850"/>
              </a:lnSpc>
            </a:pPr>
            <a:r>
              <a:rPr lang="en-US" sz="1200" dirty="0">
                <a:solidFill>
                  <a:srgbClr val="405449"/>
                </a:solidFill>
                <a:latin typeface="Nobile" pitchFamily="34" charset="0"/>
              </a:rPr>
              <a:t>My profile photo image for better introducing me.</a:t>
            </a:r>
            <a:endParaRPr lang="en-US" sz="1200" dirty="0"/>
          </a:p>
          <a:p>
            <a:pPr marL="0" indent="0" algn="l">
              <a:lnSpc>
                <a:spcPts val="1850"/>
              </a:lnSpc>
              <a:buNone/>
            </a:pPr>
            <a:endParaRPr lang="en-US" sz="1150" dirty="0"/>
          </a:p>
        </p:txBody>
      </p:sp>
      <p:pic>
        <p:nvPicPr>
          <p:cNvPr id="7" name="Image 2" descr="preencoded.png"/>
          <p:cNvPicPr>
            <a:picLocks noChangeAspect="1"/>
          </p:cNvPicPr>
          <p:nvPr/>
        </p:nvPicPr>
        <p:blipFill>
          <a:blip r:embed="rId5"/>
          <a:stretch>
            <a:fillRect/>
          </a:stretch>
        </p:blipFill>
        <p:spPr>
          <a:xfrm>
            <a:off x="527209" y="4199453"/>
            <a:ext cx="753189" cy="1205270"/>
          </a:xfrm>
          <a:prstGeom prst="rect">
            <a:avLst/>
          </a:prstGeom>
        </p:spPr>
      </p:pic>
      <p:sp>
        <p:nvSpPr>
          <p:cNvPr id="8" name="Text 3"/>
          <p:cNvSpPr/>
          <p:nvPr/>
        </p:nvSpPr>
        <p:spPr>
          <a:xfrm>
            <a:off x="1506379" y="4350068"/>
            <a:ext cx="1883212" cy="235387"/>
          </a:xfrm>
          <a:prstGeom prst="rect">
            <a:avLst/>
          </a:prstGeom>
          <a:noFill/>
          <a:ln/>
        </p:spPr>
        <p:txBody>
          <a:bodyPr wrap="none" lIns="0" tIns="0" rIns="0" bIns="0" rtlCol="0" anchor="t"/>
          <a:lstStyle/>
          <a:p>
            <a:pPr marL="0" indent="0" algn="l">
              <a:lnSpc>
                <a:spcPts val="1850"/>
              </a:lnSpc>
              <a:buNone/>
            </a:pPr>
            <a:r>
              <a:rPr lang="en-US" sz="1450" b="1" dirty="0">
                <a:solidFill>
                  <a:srgbClr val="405449"/>
                </a:solidFill>
                <a:latin typeface="Fraunces Extra Bold" pitchFamily="34" charset="0"/>
                <a:ea typeface="Fraunces Extra Bold" pitchFamily="34" charset="-122"/>
                <a:cs typeface="Fraunces Extra Bold" pitchFamily="34" charset="-120"/>
              </a:rPr>
              <a:t>About Me</a:t>
            </a:r>
            <a:endParaRPr lang="en-US" sz="1450" dirty="0"/>
          </a:p>
        </p:txBody>
      </p:sp>
      <p:sp>
        <p:nvSpPr>
          <p:cNvPr id="9" name="Text 4"/>
          <p:cNvSpPr/>
          <p:nvPr/>
        </p:nvSpPr>
        <p:spPr>
          <a:xfrm>
            <a:off x="1506379" y="4675823"/>
            <a:ext cx="12596813" cy="240983"/>
          </a:xfrm>
          <a:prstGeom prst="rect">
            <a:avLst/>
          </a:prstGeom>
          <a:noFill/>
          <a:ln/>
        </p:spPr>
        <p:txBody>
          <a:bodyPr wrap="none" lIns="0" tIns="0" rIns="0" bIns="0" rtlCol="0" anchor="t"/>
          <a:lstStyle/>
          <a:p>
            <a:pPr marL="0" indent="0" algn="l">
              <a:lnSpc>
                <a:spcPts val="1850"/>
              </a:lnSpc>
              <a:buNone/>
            </a:pPr>
            <a:r>
              <a:rPr lang="en-US" sz="1200" dirty="0">
                <a:solidFill>
                  <a:srgbClr val="405449"/>
                </a:solidFill>
                <a:latin typeface="Nobile" pitchFamily="34" charset="0"/>
                <a:ea typeface="Nobile" pitchFamily="34" charset="-122"/>
                <a:cs typeface="Nobile" pitchFamily="34" charset="-120"/>
              </a:rPr>
              <a:t>Highlights skills and experience. Engaging personal introduction</a:t>
            </a:r>
            <a:endParaRPr lang="en-US" sz="1150" dirty="0"/>
          </a:p>
        </p:txBody>
      </p:sp>
      <p:pic>
        <p:nvPicPr>
          <p:cNvPr id="10" name="Image 3" descr="preencoded.png"/>
          <p:cNvPicPr>
            <a:picLocks noChangeAspect="1"/>
          </p:cNvPicPr>
          <p:nvPr/>
        </p:nvPicPr>
        <p:blipFill>
          <a:blip r:embed="rId6"/>
          <a:stretch>
            <a:fillRect/>
          </a:stretch>
        </p:blipFill>
        <p:spPr>
          <a:xfrm>
            <a:off x="527209" y="5404723"/>
            <a:ext cx="753189" cy="1205270"/>
          </a:xfrm>
          <a:prstGeom prst="rect">
            <a:avLst/>
          </a:prstGeom>
        </p:spPr>
      </p:pic>
      <p:sp>
        <p:nvSpPr>
          <p:cNvPr id="11" name="Text 5"/>
          <p:cNvSpPr/>
          <p:nvPr/>
        </p:nvSpPr>
        <p:spPr>
          <a:xfrm>
            <a:off x="1506379" y="5555337"/>
            <a:ext cx="1883212" cy="235387"/>
          </a:xfrm>
          <a:prstGeom prst="rect">
            <a:avLst/>
          </a:prstGeom>
          <a:noFill/>
          <a:ln/>
        </p:spPr>
        <p:txBody>
          <a:bodyPr wrap="none" lIns="0" tIns="0" rIns="0" bIns="0" rtlCol="0" anchor="t"/>
          <a:lstStyle/>
          <a:p>
            <a:pPr marL="0" indent="0" algn="l">
              <a:lnSpc>
                <a:spcPts val="1850"/>
              </a:lnSpc>
              <a:buNone/>
            </a:pPr>
            <a:r>
              <a:rPr lang="en-US" sz="1450" b="1" dirty="0">
                <a:solidFill>
                  <a:srgbClr val="405449"/>
                </a:solidFill>
                <a:latin typeface="Fraunces Extra Bold" pitchFamily="34" charset="0"/>
              </a:rPr>
              <a:t>Social Media Links</a:t>
            </a:r>
            <a:endParaRPr lang="en-US" sz="1450" dirty="0"/>
          </a:p>
        </p:txBody>
      </p:sp>
      <p:sp>
        <p:nvSpPr>
          <p:cNvPr id="12" name="Text 6"/>
          <p:cNvSpPr/>
          <p:nvPr/>
        </p:nvSpPr>
        <p:spPr>
          <a:xfrm>
            <a:off x="1506379" y="5881092"/>
            <a:ext cx="12596813" cy="240983"/>
          </a:xfrm>
          <a:prstGeom prst="rect">
            <a:avLst/>
          </a:prstGeom>
          <a:noFill/>
          <a:ln/>
        </p:spPr>
        <p:txBody>
          <a:bodyPr wrap="none" lIns="0" tIns="0" rIns="0" bIns="0" rtlCol="0" anchor="t"/>
          <a:lstStyle/>
          <a:p>
            <a:pPr marL="0" indent="0" algn="l">
              <a:lnSpc>
                <a:spcPts val="2850"/>
              </a:lnSpc>
              <a:buNone/>
            </a:pPr>
            <a:r>
              <a:rPr lang="en-US" sz="1200" dirty="0">
                <a:solidFill>
                  <a:srgbClr val="405449"/>
                </a:solidFill>
                <a:latin typeface="Nobile" pitchFamily="34" charset="0"/>
              </a:rPr>
              <a:t>Gives my social media links like </a:t>
            </a:r>
            <a:r>
              <a:rPr lang="en-US" sz="1200" dirty="0" err="1">
                <a:solidFill>
                  <a:srgbClr val="405449"/>
                </a:solidFill>
                <a:latin typeface="Nobile" pitchFamily="34" charset="0"/>
              </a:rPr>
              <a:t>Linkedin</a:t>
            </a:r>
            <a:r>
              <a:rPr lang="en-US" sz="1200" dirty="0">
                <a:solidFill>
                  <a:srgbClr val="405449"/>
                </a:solidFill>
                <a:latin typeface="Nobile" pitchFamily="34" charset="0"/>
              </a:rPr>
              <a:t> , </a:t>
            </a:r>
            <a:r>
              <a:rPr lang="en-US" sz="1200" dirty="0" err="1">
                <a:solidFill>
                  <a:srgbClr val="405449"/>
                </a:solidFill>
                <a:latin typeface="Nobile" pitchFamily="34" charset="0"/>
              </a:rPr>
              <a:t>Github</a:t>
            </a:r>
            <a:r>
              <a:rPr lang="en-US" sz="1200" dirty="0">
                <a:solidFill>
                  <a:srgbClr val="405449"/>
                </a:solidFill>
                <a:latin typeface="Nobile" pitchFamily="34" charset="0"/>
              </a:rPr>
              <a:t> and more</a:t>
            </a:r>
            <a:endParaRPr lang="en-US" sz="1200" dirty="0"/>
          </a:p>
        </p:txBody>
      </p:sp>
      <p:pic>
        <p:nvPicPr>
          <p:cNvPr id="19" name="Picture 18">
            <a:extLst>
              <a:ext uri="{FF2B5EF4-FFF2-40B4-BE49-F238E27FC236}">
                <a16:creationId xmlns:a16="http://schemas.microsoft.com/office/drawing/2014/main" id="{42B381EB-62BA-7BF1-C792-70DC6424136C}"/>
              </a:ext>
            </a:extLst>
          </p:cNvPr>
          <p:cNvPicPr>
            <a:picLocks noChangeAspect="1"/>
          </p:cNvPicPr>
          <p:nvPr/>
        </p:nvPicPr>
        <p:blipFill>
          <a:blip r:embed="rId7"/>
          <a:stretch>
            <a:fillRect/>
          </a:stretch>
        </p:blipFill>
        <p:spPr>
          <a:xfrm>
            <a:off x="6726106" y="2371581"/>
            <a:ext cx="7772400" cy="48577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2338"/>
          </a:xfrm>
          <a:prstGeom prst="rect">
            <a:avLst/>
          </a:prstGeom>
        </p:spPr>
      </p:pic>
      <p:sp>
        <p:nvSpPr>
          <p:cNvPr id="3" name="Text 0"/>
          <p:cNvSpPr/>
          <p:nvPr/>
        </p:nvSpPr>
        <p:spPr>
          <a:xfrm>
            <a:off x="676989" y="531971"/>
            <a:ext cx="5917287" cy="604480"/>
          </a:xfrm>
          <a:prstGeom prst="rect">
            <a:avLst/>
          </a:prstGeom>
          <a:noFill/>
          <a:ln/>
        </p:spPr>
        <p:txBody>
          <a:bodyPr wrap="none" lIns="0" tIns="0" rIns="0" bIns="0" rtlCol="0" anchor="t"/>
          <a:lstStyle/>
          <a:p>
            <a:pPr marL="0" indent="0">
              <a:lnSpc>
                <a:spcPts val="4750"/>
              </a:lnSpc>
              <a:buNone/>
            </a:pPr>
            <a:r>
              <a:rPr lang="en-US" sz="4000" b="1" dirty="0">
                <a:solidFill>
                  <a:srgbClr val="3B4540"/>
                </a:solidFill>
                <a:latin typeface="Fraunces Extra Bold" pitchFamily="34" charset="0"/>
                <a:ea typeface="Fraunces Extra Bold" pitchFamily="34" charset="-122"/>
                <a:cs typeface="Fraunces Extra Bold" pitchFamily="34" charset="-120"/>
              </a:rPr>
              <a:t>Conclusion </a:t>
            </a:r>
            <a:endParaRPr lang="en-US" sz="4000" dirty="0"/>
          </a:p>
        </p:txBody>
      </p:sp>
      <p:sp>
        <p:nvSpPr>
          <p:cNvPr id="14" name="TextBox 13">
            <a:extLst>
              <a:ext uri="{FF2B5EF4-FFF2-40B4-BE49-F238E27FC236}">
                <a16:creationId xmlns:a16="http://schemas.microsoft.com/office/drawing/2014/main" id="{69CCE86A-D1EC-2021-8A76-47CC7A52C3E5}"/>
              </a:ext>
            </a:extLst>
          </p:cNvPr>
          <p:cNvSpPr txBox="1"/>
          <p:nvPr/>
        </p:nvSpPr>
        <p:spPr>
          <a:xfrm>
            <a:off x="676989" y="1286933"/>
            <a:ext cx="7671144" cy="4801314"/>
          </a:xfrm>
          <a:prstGeom prst="rect">
            <a:avLst/>
          </a:prstGeom>
          <a:noFill/>
        </p:spPr>
        <p:txBody>
          <a:bodyPr wrap="square" rtlCol="0">
            <a:spAutoFit/>
          </a:bodyPr>
          <a:lstStyle/>
          <a:p>
            <a:r>
              <a:rPr lang="en-IN" sz="3200" dirty="0">
                <a:effectLst/>
                <a:latin typeface="TimesNewRomanPSMT"/>
              </a:rPr>
              <a:t>The MLSA internship has been an amazing experience for me. It helped me learn new skills and discover my passion for web development. I am excited to use what I learned to create more projects in the future. With the knowledge I gained, I look forward to exploring new opportunities in web development and making my mark in this field. </a:t>
            </a:r>
            <a:endParaRPr lang="en-IN" sz="3200" dirty="0"/>
          </a:p>
          <a:p>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399</Words>
  <Application>Microsoft Macintosh PowerPoint</Application>
  <PresentationFormat>Custom</PresentationFormat>
  <Paragraphs>39</Paragraphs>
  <Slides>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Franklin Gothic Book</vt:lpstr>
      <vt:lpstr>Arial</vt:lpstr>
      <vt:lpstr>Fraunces Extra Bold</vt:lpstr>
      <vt:lpstr>Calibri</vt:lpstr>
      <vt:lpstr>TimesNewRomanPSMT</vt:lpstr>
      <vt:lpstr>Nobile Bold</vt:lpstr>
      <vt:lpstr>Nobile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Rachit Agarwal</cp:lastModifiedBy>
  <cp:revision>2</cp:revision>
  <dcterms:created xsi:type="dcterms:W3CDTF">2024-10-20T18:24:01Z</dcterms:created>
  <dcterms:modified xsi:type="dcterms:W3CDTF">2024-10-20T19:05:54Z</dcterms:modified>
</cp:coreProperties>
</file>